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737" r:id="rId3"/>
    <p:sldId id="738" r:id="rId4"/>
    <p:sldId id="789" r:id="rId5"/>
    <p:sldId id="739" r:id="rId6"/>
    <p:sldId id="740" r:id="rId7"/>
    <p:sldId id="728" r:id="rId8"/>
    <p:sldId id="732" r:id="rId9"/>
    <p:sldId id="718" r:id="rId10"/>
    <p:sldId id="719" r:id="rId11"/>
    <p:sldId id="721" r:id="rId12"/>
    <p:sldId id="729" r:id="rId13"/>
    <p:sldId id="785" r:id="rId14"/>
    <p:sldId id="775" r:id="rId15"/>
    <p:sldId id="724" r:id="rId16"/>
    <p:sldId id="730" r:id="rId17"/>
    <p:sldId id="731" r:id="rId18"/>
    <p:sldId id="769" r:id="rId19"/>
    <p:sldId id="770" r:id="rId20"/>
    <p:sldId id="776" r:id="rId21"/>
    <p:sldId id="777" r:id="rId22"/>
    <p:sldId id="778" r:id="rId23"/>
    <p:sldId id="725" r:id="rId24"/>
    <p:sldId id="791" r:id="rId25"/>
    <p:sldId id="790" r:id="rId26"/>
    <p:sldId id="780" r:id="rId27"/>
    <p:sldId id="781" r:id="rId28"/>
    <p:sldId id="782" r:id="rId29"/>
    <p:sldId id="783" r:id="rId30"/>
    <p:sldId id="784" r:id="rId31"/>
    <p:sldId id="788" r:id="rId32"/>
    <p:sldId id="773" r:id="rId33"/>
    <p:sldId id="774" r:id="rId34"/>
    <p:sldId id="793" r:id="rId35"/>
    <p:sldId id="786" r:id="rId36"/>
    <p:sldId id="787" r:id="rId37"/>
    <p:sldId id="779" r:id="rId38"/>
    <p:sldId id="792" r:id="rId39"/>
    <p:sldId id="79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75" autoAdjust="0"/>
  </p:normalViewPr>
  <p:slideViewPr>
    <p:cSldViewPr snapToGrid="0">
      <p:cViewPr varScale="1">
        <p:scale>
          <a:sx n="116" d="100"/>
          <a:sy n="116" d="100"/>
        </p:scale>
        <p:origin x="9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72B18-83F8-4D4F-B8D4-08835985535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E8054-7361-4599-B8BA-215B2848BC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09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726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93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162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250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937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0362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373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137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186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523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250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63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3680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933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7515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60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974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964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831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18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087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60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94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853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1599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968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11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727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1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8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512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59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21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E6A22-EE67-4A91-A972-91512094A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A1B814-D56E-40A3-96A5-4E8103928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D4825-AE5D-45EC-8351-F16D77FB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45AA95-1A6E-4AFB-A14F-BCA9C97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759EE-F487-41B2-BA10-E56567A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09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45C4B-9138-4ACB-9B7F-CF5D2850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2C3056-CD73-4C7F-A76F-B72525E5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579F44-E319-4160-AC64-C28B86A8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A01B4-5E0D-4041-B088-494D1A56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4D31C8-998D-4F55-9258-DFBE36FC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9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D691A5-AAA8-4486-B3BE-E544CE5E7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E3DF06-B36F-447D-89C7-A1A508FC4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E3653-C655-458A-AD43-40AFD426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A1CD2-B6E5-400A-A4DC-19C4D173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25A07A-EC3E-48E5-964F-4E97D1A6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5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73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9482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36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64539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5847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466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5230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784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17537-49C0-4098-816B-FC0B17A5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A1C28E-9C0E-4BD6-932B-CDD2EAAA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6F2A6-E0F5-4BE6-A0EF-DAFF82C2D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31827-DE2D-4052-ADF8-011D20AE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0957DB-8817-4109-9945-DB2F1040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74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3099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3878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33255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感谢您下载小木头平台上提供的</a:t>
            </a:r>
            <a:r>
              <a:rPr lang="en-US" altLang="zh-CN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59013166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1749939" y="6550223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8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 cap="flat" cmpd="sng" algn="ctr">
              <a:solidFill>
                <a:srgbClr val="3D58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rgbClr val="3D5864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690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26111-43F5-4F4D-AB0E-79CA73FF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F4AF7B-0AE9-4402-A18D-59781E28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FC3E43-F3C6-466C-B3E8-D232F24E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415E7B-1A61-41B0-B7A2-B68CF61A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729814-4D44-4A48-8CBD-572A57C4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77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56506-677A-4A16-8001-05FFC869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6F0D5-7780-42D8-BD7E-323781850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07B4C0-C9E9-4E9C-8BFF-1DD79DFF7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54AA0A-F363-48D0-951C-ED4AB476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71EB15-794C-4A3A-8206-79E99853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D72F9B-4B5B-4CD0-A01F-F99FA3B7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2FDBA-7C27-4B1E-AEE2-7E6FC6CB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EDCDBB-3C25-450F-903E-4B5FCC8FD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DF59DF-3F98-41BD-B14D-3B8B26694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8E3845-3668-4D6B-A23A-5723A2345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3281A4-2A99-4A30-9E4B-C8B89433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B2D3AA-4A81-46A9-9376-2712FAF2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F85748-754F-480C-822A-E51CA434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3CCD3B-F037-45B9-84B9-D048405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4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E86E5-54DE-4ADA-99BB-D0212AB3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F8C35C-FFED-4CCF-8166-988481B2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25CBA5-1124-4A35-92A2-A940F1EA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9B4608-4BC2-40A6-BFB4-59573571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2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A91C9E-F55B-44A4-A640-AF4021C5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1E02C6-990E-4315-90E3-A5033C82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DCB351-81C2-4878-9FE6-B092DED0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6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FED8A-6410-4617-B23C-645C5B68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81D29-CE62-4B65-AE6A-355314474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6E4BC1-4BEA-4268-AC61-ADFF1B67A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6FF61-16F5-480F-A02F-32E8235B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32F131-A41E-4239-B7DF-83054F35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9BBB27-13E0-4FD6-B57B-FC567816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E48D-0780-4991-8965-704438BD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614D44-4ED4-4E43-8458-32608C50A3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4E78A0-C3C8-4109-8652-78CEB76A3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61D0A2-8A68-45AB-87F8-5D80BCC8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78F56D-BF05-4FA7-A642-610E2773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1688A4-A560-4C81-BAED-A3CB6F79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02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37A442-98C0-49EE-BCB1-E74C0D56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5B8329-5CDD-44F2-B076-8709D461D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30563-31B0-40CD-8AE1-B41B32AA4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D780-A532-42FD-9AA5-89CEABCC7498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AD225-AF1E-4DB3-B6BB-AF03B4AE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F8510-07E7-4450-B5BA-C2320606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14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14C56-CD5A-4BCA-A185-06BF763856EB}" type="datetimeFigureOut">
              <a:rPr lang="zh-CN" altLang="en-US" smtClean="0"/>
              <a:t>2024/3/5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9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参数设置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AB88C33-5DC1-4D04-AC33-B3127321C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32062"/>
              </p:ext>
            </p:extLst>
          </p:nvPr>
        </p:nvGraphicFramePr>
        <p:xfrm>
          <a:off x="1626177" y="876691"/>
          <a:ext cx="8939645" cy="591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9702">
                  <a:extLst>
                    <a:ext uri="{9D8B030D-6E8A-4147-A177-3AD203B41FA5}">
                      <a16:colId xmlns:a16="http://schemas.microsoft.com/office/drawing/2014/main" val="2532834932"/>
                    </a:ext>
                  </a:extLst>
                </a:gridCol>
                <a:gridCol w="5359943">
                  <a:extLst>
                    <a:ext uri="{9D8B030D-6E8A-4147-A177-3AD203B41FA5}">
                      <a16:colId xmlns:a16="http://schemas.microsoft.com/office/drawing/2014/main" val="3853266506"/>
                    </a:ext>
                  </a:extLst>
                </a:gridCol>
              </a:tblGrid>
              <a:tr h="4346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仿真参数设置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985367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信道编码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LDPC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89143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60368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97135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调制方式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64QAM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2360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瑞利信道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14402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8×64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31578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单用户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2869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1/2/4/8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96553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预编码算法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SVD(household, 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lanczos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)/ZF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预编码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40257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16/32/64bit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94073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信道实现数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9989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信道发送块数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1e2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34550"/>
                  </a:ext>
                </a:extLst>
              </a:tr>
              <a:tr h="376700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性能指标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BLER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89148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计算误差对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性能的影响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当系统使用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M-QAM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调制时，第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流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误比特率（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）的近似求解公式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𝐵𝐸𝑅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ra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rad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</m:den>
                      </m:f>
                      <m:r>
                        <m:rPr>
                          <m:sty m:val="p"/>
                        </m:rPr>
                        <a:rPr lang="en-US" altLang="zh-CN" sz="200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erfc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func>
                                    <m:func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b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e>
                      </m:d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＋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rad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rad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</m:den>
                      </m:f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erfc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func>
                                    <m:func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b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erfc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nary>
                    <m:r>
                      <a:rPr lang="zh-CN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表示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互补</m:t>
                    </m:r>
                    <m:r>
                      <a:rPr lang="zh-CN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误差函数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表示</m:t>
                    </m:r>
                    <m:r>
                      <m:rPr>
                        <m:nor/>
                      </m:rP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第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流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的比特信干噪比，可以被表示为：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den>
                          </m:f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表示符号信干噪比，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表示符号周期，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表示带宽，满足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这样，第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流的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可以被表示为：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𝐵𝐸𝑅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rad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rad>
                          <m:func>
                            <m:func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</m:den>
                      </m:f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erfc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=1,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altLang="zh-CN" sz="140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sSup>
                                            <m:sSup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rad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rad>
                          <m:func>
                            <m:func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</m:den>
                      </m:f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erfc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d>
                                    <m:d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40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=1,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sSup>
                                            <m:sSup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3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3124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计算误差对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性能的影响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419C4F-9D13-4157-A74E-DDB8D078DE22}"/>
              </a:ext>
            </a:extLst>
          </p:cNvPr>
          <p:cNvSpPr txBox="1"/>
          <p:nvPr/>
        </p:nvSpPr>
        <p:spPr>
          <a:xfrm>
            <a:off x="659606" y="841375"/>
            <a:ext cx="10872788" cy="6016625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仿真计算误差对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性能的影响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D922144-A6FD-42C7-BF91-405B2CE3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61169"/>
              </p:ext>
            </p:extLst>
          </p:nvPr>
        </p:nvGraphicFramePr>
        <p:xfrm>
          <a:off x="2035319" y="1875596"/>
          <a:ext cx="8121361" cy="3628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299">
                  <a:extLst>
                    <a:ext uri="{9D8B030D-6E8A-4147-A177-3AD203B41FA5}">
                      <a16:colId xmlns:a16="http://schemas.microsoft.com/office/drawing/2014/main" val="2532834932"/>
                    </a:ext>
                  </a:extLst>
                </a:gridCol>
                <a:gridCol w="4959062">
                  <a:extLst>
                    <a:ext uri="{9D8B030D-6E8A-4147-A177-3AD203B41FA5}">
                      <a16:colId xmlns:a16="http://schemas.microsoft.com/office/drawing/2014/main" val="3853266506"/>
                    </a:ext>
                  </a:extLst>
                </a:gridCol>
              </a:tblGrid>
              <a:tr h="39638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仿真参数设置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985367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调制方式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64QAM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23606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8×64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31578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瑞利信道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296489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96553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功率分配方式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平均功率分配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40257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计算误差方差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0~0.1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99462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信道实现数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1e5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4216"/>
                  </a:ext>
                </a:extLst>
              </a:tr>
              <a:tr h="341411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性能指标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BER/MSE/SINR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891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5140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不同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计算误差下的理论性能指标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5ADB12-B8FA-497A-9F9F-E56B1AB5BF67}"/>
              </a:ext>
            </a:extLst>
          </p:cNvPr>
          <p:cNvSpPr txBox="1"/>
          <p:nvPr/>
        </p:nvSpPr>
        <p:spPr>
          <a:xfrm>
            <a:off x="416954" y="4557859"/>
            <a:ext cx="11358092" cy="8646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计算误差非常小时（如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0.0001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），计算误差对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BER/MSE/SINR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性能的影响不大；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随着计算误差的增大，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BER/MSE/SINR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快速下降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，计算误差到达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BER/MSE/SINR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性能随着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的提高而提高的幅度就变得有限；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计算误差会显著影响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BER/MSE/SINR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0.001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的计算误差就能明显影响到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BER/MSE/SINR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29731C-B1A0-47D3-A4F2-9E8FA1BAE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t="8670" r="10664" b="5672"/>
          <a:stretch/>
        </p:blipFill>
        <p:spPr>
          <a:xfrm>
            <a:off x="56561" y="1517854"/>
            <a:ext cx="3671740" cy="2950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62DFDB-228E-4D3A-84BE-E7C1903F43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" t="2126" r="2373" b="5238"/>
          <a:stretch/>
        </p:blipFill>
        <p:spPr>
          <a:xfrm>
            <a:off x="3963971" y="1329179"/>
            <a:ext cx="4072380" cy="31909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98BABC-E800-456E-B65D-05F180EDB0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" t="3010" r="3343" b="5449"/>
          <a:stretch/>
        </p:blipFill>
        <p:spPr>
          <a:xfrm>
            <a:off x="7975077" y="1366886"/>
            <a:ext cx="4066460" cy="31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20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考虑计算误差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的功率分配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计算误差的出现，改变了接收信号的表达式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lvl="5" algn="just">
                  <a:lnSpc>
                    <a:spcPct val="150000"/>
                  </a:lnSpc>
                </a:pPr>
                <a:r>
                  <a:rPr lang="en-US" altLang="zh-CN" sz="2000" b="1" dirty="0">
                    <a:cs typeface="Times New Roman" panose="02020603050405020304" pitchFamily="18" charset="0"/>
                  </a:rPr>
                  <a:t>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𝐔</m:t>
                        </m:r>
                        <m:r>
                          <a:rPr lang="el-GR" altLang="zh-CN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  <m:sSup>
                          <m:sSupPr>
                            <m:ctrlPr>
                              <a:rPr lang="el-GR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el-GR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 b="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𝐄</m:t>
                            </m:r>
                          </m:e>
                        </m:d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𝐃</m:t>
                        </m:r>
                        <m:r>
                          <a:rPr lang="en-US" altLang="zh-CN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𝐧</m:t>
                        </m:r>
                      </m:e>
                    </m:d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5"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p>
                      <m:sSupPr>
                        <m:ctrlPr>
                          <a:rPr lang="el-GR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𝐔</m:t>
                    </m:r>
                    <m:r>
                      <a:rPr lang="el-GR" altLang="zh-CN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𝚺</m:t>
                    </m:r>
                    <m:sSup>
                      <m:sSupPr>
                        <m:ctrlPr>
                          <a:rPr lang="el-GR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𝐄𝐃</m:t>
                    </m:r>
                    <m:r>
                      <a:rPr lang="en-US" altLang="zh-CN" sz="20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5"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p>
                      <m:sSupPr>
                        <m:ctrlPr>
                          <a:rPr lang="el-GR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p>
                      <m:sSupPr>
                        <m:ctrlPr>
                          <a:rPr lang="el-GR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𝐄𝐃</m:t>
                    </m:r>
                    <m:r>
                      <a:rPr lang="en-US" altLang="zh-CN" sz="20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这就要求在进行系统设计（如功率分配）的时候，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必须要将低精度计算引入的误差考虑在内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，否则系统的性能将会受到较大的影响。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下面，将计算误差考虑在内，在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不同的系统设计准则下，对功率分配矩阵进行优化设计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，以尽可能地降低计算误差带来的负面影响。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47A174C-28FD-4477-9CF9-9791CF77F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10" y="1608992"/>
            <a:ext cx="2936634" cy="808893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75D15D7C-C0FA-4D23-A1F8-2F986F3D3A48}"/>
              </a:ext>
            </a:extLst>
          </p:cNvPr>
          <p:cNvSpPr/>
          <p:nvPr/>
        </p:nvSpPr>
        <p:spPr>
          <a:xfrm>
            <a:off x="5530363" y="1907930"/>
            <a:ext cx="741485" cy="2110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533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形成优化问题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BER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考虑系统设计准则是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最小化系统所有流的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</m:func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erfc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=1,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≠</m:t>
                                                </m:r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  <m:sSup>
                                                  <m:s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𝜌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n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den>
                                    </m:f>
                                  </m:e>
                                </m:ra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altLang="zh-CN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ra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</m:e>
                            </m:d>
                          </m:e>
                        </m:func>
                      </m:den>
                    </m:f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erfc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=1,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n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𝐩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表示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分配给各个流的功率。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1795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求解（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BER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因为上述问题是难解的非凸问题，转而优化目标函数的上界，</a:t>
                </a: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erfc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erfc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=1,</m:t>
                                          </m:r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altLang="zh-CN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sSup>
                                            <m:s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=1,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sub>
                                    <m: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sup>
                      </m:sSup>
                      <m:r>
                        <a:rPr lang="en-US" altLang="zh-CN" sz="1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=1,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sub>
                                    <m: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16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erfc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=1,</m:t>
                                          </m:r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Sup>
                                            <m:sSubSupPr>
                                              <m:ctrlPr>
                                                <a:rPr lang="en-US" altLang="zh-CN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sSup>
                                            <m:s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altLang="zh-CN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27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=1,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27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=1,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这样，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优化问题变为：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7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7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7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1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7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altLang="zh-CN" sz="17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  <m:func>
                                  <m:func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7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</m:func>
                              </m:den>
                            </m:f>
                            <m:d>
                              <m:dPr>
                                <m:ctrlPr>
                                  <a:rPr lang="en-US" altLang="zh-CN" sz="17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7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a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700" i="1" dirty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altLang="zh-CN" sz="17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700" i="1" dirty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700" b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𝐩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n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7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7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sup>
                                </m:sSup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7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a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700" i="1" dirty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17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700" i="1" dirty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700" b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𝐩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n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7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7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sup>
                                </m:sSup>
                              </m:e>
                            </m:d>
                            <m:r>
                              <a:rPr lang="en-US" altLang="zh-CN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17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7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  <m:func>
                                  <m:func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7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</m:func>
                              </m:den>
                            </m:f>
                            <m:d>
                              <m:dPr>
                                <m:ctrlPr>
                                  <a:rPr lang="en-US" altLang="zh-CN" sz="17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27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7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a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700" i="1" dirty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altLang="zh-CN" sz="17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700" i="1" dirty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700" b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𝐩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n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7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7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sup>
                                </m:sSup>
                                <m:r>
                                  <a:rPr lang="en-US" altLang="zh-CN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7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27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7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a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700" i="1" dirty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altLang="zh-CN" sz="17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CN" sz="17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700" i="1" dirty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700" b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𝐩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n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7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7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7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17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altLang="zh-CN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下文中简写为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8446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上述问题仍然是非凸问题，为了解决该问题，还需使用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二次转换技术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将其转化为：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𝐲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</m:func>
                              </m:den>
                            </m:f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Sup>
                                      <m:sSubSup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,1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,2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en-US" altLang="zh-CN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rad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</m:rad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</m:rad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,3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,3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27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,4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,4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27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𝐩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固定时，辅助变量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的更新方法如下：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27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,4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27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这样，上述关于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𝐩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的问题就变成了一个凸问题，可以使用数值软件（如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CVX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）高效求解。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67715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kern="1200" cap="none" spc="0" normalizeH="0" baseline="0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kern="1200" cap="none" spc="0" normalizeH="0" baseline="0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BER</a:t>
            </a:r>
            <a:r>
              <a:rPr kumimoji="0" lang="zh-CN" altLang="en-US" sz="2000" b="1" i="0" kern="1200" cap="none" spc="0" normalizeH="0" baseline="0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90808C-FA4A-4DCC-A0BF-8BC805D7C3AE}"/>
              </a:ext>
            </a:extLst>
          </p:cNvPr>
          <p:cNvSpPr txBox="1"/>
          <p:nvPr/>
        </p:nvSpPr>
        <p:spPr>
          <a:xfrm>
            <a:off x="630943" y="1090242"/>
            <a:ext cx="11175095" cy="56850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p"/>
            </a:pPr>
            <a:endParaRPr lang="en-US" altLang="zh-CN" b="0" i="1" dirty="0">
              <a:solidFill>
                <a:srgbClr val="22181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endParaRPr lang="en-US" altLang="zh-CN" i="1" dirty="0">
              <a:solidFill>
                <a:srgbClr val="22181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8ED34A4C-F71D-4AE4-805F-43F311FDFB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3688440"/>
                  </p:ext>
                </p:extLst>
              </p:nvPr>
            </p:nvGraphicFramePr>
            <p:xfrm>
              <a:off x="2032000" y="2090481"/>
              <a:ext cx="8128000" cy="29724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算法一：误比特率和最小化的功率分配算法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,∀</m:t>
                              </m:r>
                              <m:r>
                                <a:rPr lang="en-US" altLang="zh-CN" b="0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初始化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oMath>
                          </a14:m>
                          <a:r>
                            <a:rPr lang="en-US" altLang="zh-CN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为一个可行解</a:t>
                          </a:r>
                          <a:endParaRPr lang="en-US" altLang="zh-CN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Repeat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6954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baseline="0" dirty="0">
                              <a:solidFill>
                                <a:srgbClr val="221815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        </a:t>
                          </a:r>
                          <a:r>
                            <a:rPr lang="zh-CN" altLang="en-US" dirty="0">
                              <a:solidFill>
                                <a:srgbClr val="221815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更新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030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rgbClr val="221815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        使用凸优化算法更新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dirty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oMath>
                          </a14:m>
                          <a:endParaRPr lang="en-US" altLang="zh-CN" b="1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403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Until</a:t>
                          </a:r>
                          <a:r>
                            <a:rPr lang="en-US" altLang="zh-CN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Convergence</m:t>
                              </m:r>
                            </m:oMath>
                          </a14:m>
                          <a:endParaRPr lang="en-US" altLang="zh-CN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399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输出：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𝐩</m:t>
                              </m:r>
                            </m:oMath>
                          </a14:m>
                          <a:endParaRPr lang="en-US" altLang="zh-CN" b="1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8ED34A4C-F71D-4AE4-805F-43F311FDFB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3688440"/>
                  </p:ext>
                </p:extLst>
              </p:nvPr>
            </p:nvGraphicFramePr>
            <p:xfrm>
              <a:off x="2032000" y="2090481"/>
              <a:ext cx="8128000" cy="29724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算法一：误比特率和最小化的功率分配算法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66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106452" r="-300" b="-6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209836" r="-300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Repeat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6954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409836" r="-300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030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509836" r="-300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03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609836" r="-300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99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709836" r="-3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03003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形成优化问题（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个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流的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𝑀𝑆𝐸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只考虑发送端预编码，在接收端设置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考虑系统设计准则是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最小化系统所有流的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func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𝐩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是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一个极小值。这个问题是一个凸问题，可以直接使用数值软件（如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CVX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）求解，但是数值算法计算复杂度较高，因此，下面使用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乘子法求解。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9084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首先，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函数可以表示为：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写出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KKT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条件：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0, 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≥0, 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0, 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=0,∀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945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不同精度下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BLER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BF6B08-572C-4C6C-822E-505B1C0C5A10}"/>
              </a:ext>
            </a:extLst>
          </p:cNvPr>
          <p:cNvSpPr txBox="1"/>
          <p:nvPr/>
        </p:nvSpPr>
        <p:spPr>
          <a:xfrm>
            <a:off x="7531331" y="1284317"/>
            <a:ext cx="3994265" cy="4817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在所有流数下，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计算精度下的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计算精度相近，但是明显优于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8/4/2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流下最终约会遗留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1e-3~1e-4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 error floor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9118B-3F1E-4B45-BDF6-1BCA1EB22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11" y="3581893"/>
            <a:ext cx="3510668" cy="26870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FC858-AF75-4B01-BD0D-1EA6E46BB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2" y="3581894"/>
            <a:ext cx="3510668" cy="26870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3F00F1-BEA6-4CC9-8178-331AD63A7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11" y="894856"/>
            <a:ext cx="3510668" cy="26870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0BC359-28B5-42B5-A0EB-91332BED8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2" y="949222"/>
            <a:ext cx="3510668" cy="2687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KKT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条件，可以得到：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Sup>
                                          <m:sSubSup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n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ra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n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p>
                                      <m:sSup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𝜀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                    ,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n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𝜀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  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更简洁地：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82052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问题求解（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MSE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寻找满足下式的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是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一个关于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的分段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单调减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函数，因此具有唯一解，具体而言，可以使用二分查找算法找出满足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的解。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，便可以使用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出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80371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419C4F-9D13-4157-A74E-DDB8D078DE22}"/>
              </a:ext>
            </a:extLst>
          </p:cNvPr>
          <p:cNvSpPr txBox="1"/>
          <p:nvPr/>
        </p:nvSpPr>
        <p:spPr>
          <a:xfrm>
            <a:off x="659606" y="841375"/>
            <a:ext cx="10872788" cy="6016625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just">
              <a:lnSpc>
                <a:spcPct val="13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B204C47B-51EA-44BE-9101-4F98E85D8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8223812"/>
                  </p:ext>
                </p:extLst>
              </p:nvPr>
            </p:nvGraphicFramePr>
            <p:xfrm>
              <a:off x="2032000" y="2090482"/>
              <a:ext cx="8128000" cy="18599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算法二：均方误差和最小化的功率分配算法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,∀</m:t>
                              </m:r>
                              <m:r>
                                <a:rPr lang="en-US" altLang="zh-CN" b="0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zh-CN" altLang="en-US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    使用二分查找算法解出满足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的</m:t>
                              </m:r>
                              <m:r>
                                <a:rPr lang="zh-CN" altLang="en-US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    使用解出的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zh-CN" altLang="en-US" dirty="0"/>
                            <a:t>求解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272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输出：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𝐩</m:t>
                              </m:r>
                            </m:oMath>
                          </a14:m>
                          <a:endParaRPr lang="en-US" altLang="zh-CN" b="1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B204C47B-51EA-44BE-9101-4F98E85D8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8223812"/>
                  </p:ext>
                </p:extLst>
              </p:nvPr>
            </p:nvGraphicFramePr>
            <p:xfrm>
              <a:off x="2032000" y="2090482"/>
              <a:ext cx="8128000" cy="18599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算法二：均方误差和最小化的功率分配算法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66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106452" r="-300" b="-3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206452" r="-300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311475" r="-300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272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411475" r="-300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1823948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计算误差对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性能的影响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419C4F-9D13-4157-A74E-DDB8D078DE22}"/>
              </a:ext>
            </a:extLst>
          </p:cNvPr>
          <p:cNvSpPr txBox="1"/>
          <p:nvPr/>
        </p:nvSpPr>
        <p:spPr>
          <a:xfrm>
            <a:off x="659606" y="841375"/>
            <a:ext cx="10872788" cy="6016625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仿真计算误差对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性能的影响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D922144-A6FD-42C7-BF91-405B2CE3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511616"/>
              </p:ext>
            </p:extLst>
          </p:nvPr>
        </p:nvGraphicFramePr>
        <p:xfrm>
          <a:off x="2035319" y="1875596"/>
          <a:ext cx="8121361" cy="3628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299">
                  <a:extLst>
                    <a:ext uri="{9D8B030D-6E8A-4147-A177-3AD203B41FA5}">
                      <a16:colId xmlns:a16="http://schemas.microsoft.com/office/drawing/2014/main" val="2532834932"/>
                    </a:ext>
                  </a:extLst>
                </a:gridCol>
                <a:gridCol w="4959062">
                  <a:extLst>
                    <a:ext uri="{9D8B030D-6E8A-4147-A177-3AD203B41FA5}">
                      <a16:colId xmlns:a16="http://schemas.microsoft.com/office/drawing/2014/main" val="3853266506"/>
                    </a:ext>
                  </a:extLst>
                </a:gridCol>
              </a:tblGrid>
              <a:tr h="39638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仿真参数设置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985367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调制方式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64QAM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23606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8×64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31578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瑞利信道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296489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8/4/2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96553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功率分配方式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最小化最大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40257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计算误差方差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99462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信道实现数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1e5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4216"/>
                  </a:ext>
                </a:extLst>
              </a:tr>
              <a:tr h="341411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性能指标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最大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MSE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891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49982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最大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F49877-16F9-4734-9C73-D86257DD9F27}"/>
              </a:ext>
            </a:extLst>
          </p:cNvPr>
          <p:cNvSpPr txBox="1"/>
          <p:nvPr/>
        </p:nvSpPr>
        <p:spPr>
          <a:xfrm>
            <a:off x="7531331" y="1284317"/>
            <a:ext cx="3994265" cy="4817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不同计算精度对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性能几乎没有影响。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不同计算精度对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性能影响明显强于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，尤其是在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计算精度下，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性能严重下降。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存在大量迭代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，迭代会导致误差传播，进而不同计算精度会明显影响其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存在闭式解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，只需要计算一次，无需迭代，因而不同计算精度对其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性能的影响可以忽略。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19327-9B60-4807-B436-493047225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0" y="1392460"/>
            <a:ext cx="6598920" cy="505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005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形成优化问题（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考虑系统设计准则是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最小化系统最大的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𝐩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是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一个极小值。这个问题是一个凸问题，可以直接使用数值软件（如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CVX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）求解，但是数值算法计算复杂度较高，因此，下面使用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乘子法求解。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2112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首先，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Lagrange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函数可以表示为：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写出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KKT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条件：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P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0, 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≥0,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≥0∀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0, 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=0,∀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t="-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8528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使用反证法分析可得下列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不等式约束一定是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active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这样，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KKT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条件简化为：</a:t>
                </a:r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0, 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≥0,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0, 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=0,∀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t="-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675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KKT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条件可得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，代入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，可得：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max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令：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是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一个关于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的分段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单调减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函数，因此具有唯一解，具体而言，可以使用二分查找算法找出满足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的解。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，便可以使用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出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6144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419C4F-9D13-4157-A74E-DDB8D078DE22}"/>
              </a:ext>
            </a:extLst>
          </p:cNvPr>
          <p:cNvSpPr txBox="1"/>
          <p:nvPr/>
        </p:nvSpPr>
        <p:spPr>
          <a:xfrm>
            <a:off x="659606" y="841375"/>
            <a:ext cx="10872788" cy="6016625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just">
              <a:lnSpc>
                <a:spcPct val="13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B204C47B-51EA-44BE-9101-4F98E85D8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818986"/>
                  </p:ext>
                </p:extLst>
              </p:nvPr>
            </p:nvGraphicFramePr>
            <p:xfrm>
              <a:off x="2032000" y="2090482"/>
              <a:ext cx="8128000" cy="18599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算法三：最大均方误差最小化的功率分配算法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,∀</m:t>
                              </m:r>
                              <m:r>
                                <a:rPr lang="en-US" altLang="zh-CN" b="0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zh-CN" altLang="en-US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    使用二分查找算法解出满足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的</m:t>
                              </m:r>
                              <m:r>
                                <a:rPr lang="zh-CN" altLang="en-US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    使用解出的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zh-CN" altLang="en-US" dirty="0"/>
                            <a:t>求解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272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输出：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𝐩</m:t>
                              </m:r>
                            </m:oMath>
                          </a14:m>
                          <a:endParaRPr lang="en-US" altLang="zh-CN" b="1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B204C47B-51EA-44BE-9101-4F98E85D8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818986"/>
                  </p:ext>
                </p:extLst>
              </p:nvPr>
            </p:nvGraphicFramePr>
            <p:xfrm>
              <a:off x="2032000" y="2090482"/>
              <a:ext cx="8128000" cy="18599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算法三：最大均方误差最小化的功率分配算法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66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106452" r="-300" b="-3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206452" r="-300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311475" r="-300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272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411475" r="-300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37900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16bit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计算精度下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预编码的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相对误差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CBF6B08-572C-4C6C-822E-505B1C0C5A10}"/>
                  </a:ext>
                </a:extLst>
              </p:cNvPr>
              <p:cNvSpPr txBox="1"/>
              <p:nvPr/>
            </p:nvSpPr>
            <p:spPr>
              <a:xfrm>
                <a:off x="7531331" y="1284317"/>
                <a:ext cx="3994265" cy="48172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Relative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Loss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dB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⁡(16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bit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/64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bit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</a:p>
              <a:p>
                <a:pPr marL="285750" indent="-285750" algn="just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计算精度在高信噪比条件下带来的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BLER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性能损失大于低信噪比条件，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这是因为在高信噪比条件下，计算误差将取代信噪比成为决定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BLER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性能的主要因素。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CBF6B08-572C-4C6C-822E-505B1C0C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331" y="1284317"/>
                <a:ext cx="3994265" cy="4817226"/>
              </a:xfrm>
              <a:prstGeom prst="rect">
                <a:avLst/>
              </a:prstGeom>
              <a:blipFill>
                <a:blip r:embed="rId3"/>
                <a:stretch>
                  <a:fillRect l="-915" r="-7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CD0FEB5-12F9-42EA-BBF5-74DE38148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88" y="3846722"/>
            <a:ext cx="3699204" cy="28313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B6093A-6C3E-43E9-9192-35627AD72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8" y="3846722"/>
            <a:ext cx="3699204" cy="2831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A16A3-3EFC-442C-84B2-FE16356FD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88" y="922755"/>
            <a:ext cx="3699204" cy="2831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C7CDD2-28A8-4753-A0EF-FD6E3507B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8" y="922755"/>
            <a:ext cx="3699204" cy="28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5845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419C4F-9D13-4157-A74E-DDB8D078DE22}"/>
              </a:ext>
            </a:extLst>
          </p:cNvPr>
          <p:cNvSpPr txBox="1"/>
          <p:nvPr/>
        </p:nvSpPr>
        <p:spPr>
          <a:xfrm>
            <a:off x="659606" y="841375"/>
            <a:ext cx="10872788" cy="6016625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just">
              <a:lnSpc>
                <a:spcPct val="13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A03D7C-79C8-4209-B808-74DE17C72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21" y="995320"/>
            <a:ext cx="4401501" cy="3368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5BF489-703C-4BFA-B51F-235A25CA8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r="7575"/>
          <a:stretch/>
        </p:blipFill>
        <p:spPr>
          <a:xfrm>
            <a:off x="4407032" y="995319"/>
            <a:ext cx="3747155" cy="3368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56EBED-F38B-4EDB-AEEB-1FC074ED5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7" y="995322"/>
            <a:ext cx="4401501" cy="33688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61BD255-FB41-44BB-B383-C0BD36B0584F}"/>
              </a:ext>
            </a:extLst>
          </p:cNvPr>
          <p:cNvSpPr txBox="1"/>
          <p:nvPr/>
        </p:nvSpPr>
        <p:spPr>
          <a:xfrm>
            <a:off x="416954" y="4557859"/>
            <a:ext cx="6752131" cy="8646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无计算误差的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性能好于考虑计算误差好于不考虑计算误差；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高流数情况下，考虑计算误差带来的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性能提高较明显，低流数情况下，考虑计算误差带来的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性能提高不明显。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219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形成优化问题（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SINR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个流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𝑆𝐼𝑁𝑅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考虑系统设计准则是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最大化最小的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</a:t>
                </a:r>
                <a:r>
                  <a:rPr lang="zh-CN" altLang="en-US" sz="2000" dirty="0">
                    <a:cs typeface="Times New Roman" panose="02020603050405020304" pitchFamily="18" charset="0"/>
                  </a:rPr>
                  <a:t>　　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lim>
                        </m:limLow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fName>
                      <m:e>
                        <m:func>
                          <m:func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=1,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该问题是一个难解的非凸分式优化问题，下面进行该问题的转化和求解。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6887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SINR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二次转换技术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，将上述问题转化为：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𝐲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是辅助变量，它的更新法则是：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cs typeface="Times New Roman" panose="02020603050405020304" pitchFamily="18" charset="0"/>
                  </a:rPr>
                  <a:t>固定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，上述问题关于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𝐩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是一个凸问题，可以使用数值软件（如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CVX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）高效求解。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02418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kern="1200" cap="none" spc="0" normalizeH="0" baseline="0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kern="1200" cap="none" spc="0" normalizeH="0" baseline="0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SINR</a:t>
            </a:r>
            <a:r>
              <a:rPr kumimoji="0" lang="zh-CN" altLang="en-US" sz="2000" b="1" i="0" kern="1200" cap="none" spc="0" normalizeH="0" baseline="0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90808C-FA4A-4DCC-A0BF-8BC805D7C3AE}"/>
              </a:ext>
            </a:extLst>
          </p:cNvPr>
          <p:cNvSpPr txBox="1"/>
          <p:nvPr/>
        </p:nvSpPr>
        <p:spPr>
          <a:xfrm>
            <a:off x="630943" y="1090242"/>
            <a:ext cx="11175095" cy="56850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p"/>
            </a:pPr>
            <a:endParaRPr lang="en-US" altLang="zh-CN" b="0" i="1" dirty="0">
              <a:solidFill>
                <a:srgbClr val="22181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endParaRPr lang="en-US" altLang="zh-CN" i="1" dirty="0">
              <a:solidFill>
                <a:srgbClr val="22181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8ED34A4C-F71D-4AE4-805F-43F311FDFB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2090481"/>
              <a:ext cx="8128000" cy="29724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算法四：最大化最小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SINR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的功率分配算法（基于二次转换技术）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,∀</m:t>
                              </m:r>
                              <m:r>
                                <a:rPr lang="en-US" altLang="zh-CN" b="0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初始化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oMath>
                          </a14:m>
                          <a:r>
                            <a:rPr lang="en-US" altLang="zh-CN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zh-CN" alt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为一个可行解</a:t>
                          </a:r>
                          <a:endParaRPr lang="en-US" altLang="zh-CN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Repeat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6954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baseline="0" dirty="0">
                              <a:solidFill>
                                <a:srgbClr val="221815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        </a:t>
                          </a:r>
                          <a:r>
                            <a:rPr lang="zh-CN" altLang="en-US" dirty="0">
                              <a:solidFill>
                                <a:srgbClr val="221815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更新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030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solidFill>
                                <a:srgbClr val="221815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        使用凸优化算法更新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dirty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zh-CN" altLang="en-US" b="1" i="1" dirty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和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altLang="zh-CN" b="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403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Until</a:t>
                          </a:r>
                          <a:r>
                            <a:rPr lang="en-US" altLang="zh-CN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Convergence</m:t>
                              </m:r>
                            </m:oMath>
                          </a14:m>
                          <a:endParaRPr lang="en-US" altLang="zh-CN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399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输出：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𝐩</m:t>
                              </m:r>
                            </m:oMath>
                          </a14:m>
                          <a:endParaRPr lang="en-US" altLang="zh-CN" b="1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8ED34A4C-F71D-4AE4-805F-43F311FDFB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6234126"/>
                  </p:ext>
                </p:extLst>
              </p:nvPr>
            </p:nvGraphicFramePr>
            <p:xfrm>
              <a:off x="2032000" y="2090481"/>
              <a:ext cx="8128000" cy="29724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算法四：最大化最小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SINR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的功率分配算法（基于二次转换技术）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66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108065" r="-300" b="-6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211475" r="-300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Repeat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：</a:t>
                          </a:r>
                          <a:endParaRPr lang="en-US" altLang="zh-CN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6954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411475" r="-300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0309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511475" r="-300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03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611475" r="-300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9932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711475" r="-300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802531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SINR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上述问题可以使用几何规划或者二次转换技术求解，但是这些算法都需要进行梯度迭代，计算复杂度均较高，下面使用低复杂度的基于幂迭代的求解算法。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首先，使用反证法分析可以得到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𝑆𝐼𝑁𝑅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𝑆𝐼𝑁𝑅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𝑆𝐼𝑁𝑅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𝐑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的矩阵，其中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 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𝐡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den>
                            </m:f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den>
                            </m:f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⋯,</m:t>
                            </m:r>
                            <m:f>
                              <m:f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𝜌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p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可以得到：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𝐂</m:t>
                      </m:r>
                      <m:r>
                        <a:rPr lang="en-US" altLang="zh-CN" sz="2000" b="1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𝐁𝐲</m:t>
                      </m:r>
                    </m:oMath>
                  </m:oMathPara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其中：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𝐈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𝐁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𝐑</m:t>
                              </m:r>
                            </m:e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𝐂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是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一个非奇异矩阵，所以有：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𝐃𝐲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𝐃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𝐁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𝐑</m:t>
                                </m:r>
                              </m:e>
                              <m:e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𝐡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2000" b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𝐑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2000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𝐡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6429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SINR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是一个正则非负矩阵，根据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Perron-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Frobenius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定理，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𝐃𝐲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只有一个满足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  <m:r>
                      <a:rPr lang="zh-CN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的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实数解，该解对应的特征根是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最大的特征值。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求取方阵最大特征值及其对应的特征向量可以采用幂迭代算法。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345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8D0525-7CCC-45A9-B9DF-FD9B27170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8318"/>
                  </p:ext>
                </p:extLst>
              </p:nvPr>
            </p:nvGraphicFramePr>
            <p:xfrm>
              <a:off x="1084605" y="3167820"/>
              <a:ext cx="8128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算法四：幂迭代算法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𝐃</m:t>
                              </m:r>
                            </m:oMath>
                          </a14:m>
                          <a:endParaRPr lang="zh-CN" altLang="en-US" b="1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Repeat:</a:t>
                          </a:r>
                          <a:endParaRPr lang="zh-CN" alt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4306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    初始化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dirty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zh-CN" altLang="en-US" b="0" i="1" dirty="0" smtClean="0">
                                  <a:latin typeface="Cambria Math" panose="02040503050406030204" pitchFamily="18" charset="0"/>
                                </a:rPr>
                                <m:t>为</m:t>
                              </m:r>
                            </m:oMath>
                          </a14:m>
                          <a:r>
                            <a:rPr lang="zh-CN" altLang="en-US" b="0" i="0" dirty="0"/>
                            <a:t>一个随机值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𝐃𝐲</m:t>
                              </m:r>
                            </m:oMath>
                          </a14:m>
                          <a:endParaRPr lang="zh-CN" alt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272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0" dirty="0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endParaRPr lang="zh-CN" alt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991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i="0" dirty="0"/>
                            <a:t>Until Convergence</a:t>
                          </a:r>
                          <a:endParaRPr lang="zh-CN" altLang="en-US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108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输出：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</m:oMath>
                          </a14:m>
                          <a:endParaRPr lang="en-US" altLang="zh-CN" b="1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248D0525-7CCC-45A9-B9DF-FD9B27170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8318"/>
                  </p:ext>
                </p:extLst>
              </p:nvPr>
            </p:nvGraphicFramePr>
            <p:xfrm>
              <a:off x="1084605" y="3167820"/>
              <a:ext cx="812800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算法四：幂迭代算法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5" t="-108197" r="-300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Repeat:</a:t>
                          </a:r>
                          <a:endParaRPr lang="zh-CN" alt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4306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5" t="-308197" r="-300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5" t="-408197" r="-300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272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5" t="-508197" r="-300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9991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i="0" dirty="0"/>
                            <a:t>Until Convergence</a:t>
                          </a:r>
                          <a:endParaRPr lang="zh-CN" altLang="en-US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8108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5" t="-708197" r="-300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9583853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kern="1200" cap="none" spc="0" normalizeH="0" baseline="0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kern="1200" cap="none" spc="0" normalizeH="0" baseline="0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SINR</a:t>
            </a:r>
            <a:r>
              <a:rPr kumimoji="0" lang="zh-CN" altLang="en-US" sz="2000" b="1" i="0" kern="1200" cap="none" spc="0" normalizeH="0" baseline="0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90808C-FA4A-4DCC-A0BF-8BC805D7C3AE}"/>
              </a:ext>
            </a:extLst>
          </p:cNvPr>
          <p:cNvSpPr txBox="1"/>
          <p:nvPr/>
        </p:nvSpPr>
        <p:spPr>
          <a:xfrm>
            <a:off x="630943" y="1090242"/>
            <a:ext cx="11175095" cy="568507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p"/>
            </a:pPr>
            <a:endParaRPr lang="en-US" altLang="zh-CN" b="0" i="1" dirty="0">
              <a:solidFill>
                <a:srgbClr val="22181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endParaRPr lang="en-US" altLang="zh-CN" i="1" dirty="0">
              <a:solidFill>
                <a:srgbClr val="221815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5BF895A5-70B4-4BC8-902A-24948CCD4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626470"/>
                  </p:ext>
                </p:extLst>
              </p:nvPr>
            </p:nvGraphicFramePr>
            <p:xfrm>
              <a:off x="1966013" y="2476979"/>
              <a:ext cx="8128000" cy="22308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算法三：最大化最小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SINR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的功率分配算法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输入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,∀</m:t>
                              </m:r>
                              <m:r>
                                <a:rPr lang="en-US" altLang="zh-CN" b="0" i="1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zh-CN" altLang="en-US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oMath>
                          </a14:m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    构造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oMath>
                          </a14:m>
                          <a:endParaRPr lang="zh-CN" alt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/>
                            <a:t>    使用幂迭代算法解出最大特征值对应的特征向量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oMath>
                          </a14:m>
                          <a:endParaRPr lang="zh-CN" alt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272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i="0" dirty="0"/>
                            <a:t>    </a:t>
                          </a:r>
                          <a:r>
                            <a:rPr lang="zh-CN" altLang="en-US" b="0" i="0" dirty="0"/>
                            <a:t>使用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dirty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oMath>
                          </a14:m>
                          <a:r>
                            <a:rPr lang="zh-CN" altLang="en-US" b="0" i="0" dirty="0"/>
                            <a:t>构造出功率分配向量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oMath>
                          </a14:m>
                          <a:endParaRPr lang="zh-CN" altLang="en-US" b="1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991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输出：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0" smtClean="0">
                                  <a:solidFill>
                                    <a:srgbClr val="221815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𝐩</m:t>
                              </m:r>
                            </m:oMath>
                          </a14:m>
                          <a:endParaRPr lang="en-US" altLang="zh-CN" b="1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3">
                <a:extLst>
                  <a:ext uri="{FF2B5EF4-FFF2-40B4-BE49-F238E27FC236}">
                    <a16:creationId xmlns:a16="http://schemas.microsoft.com/office/drawing/2014/main" id="{5BF895A5-70B4-4BC8-902A-24948CCD4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626470"/>
                  </p:ext>
                </p:extLst>
              </p:nvPr>
            </p:nvGraphicFramePr>
            <p:xfrm>
              <a:off x="1966013" y="2476979"/>
              <a:ext cx="8128000" cy="22308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0">
                      <a:extLst>
                        <a:ext uri="{9D8B030D-6E8A-4147-A177-3AD203B41FA5}">
                          <a16:colId xmlns:a16="http://schemas.microsoft.com/office/drawing/2014/main" val="31683176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算法三：最大化最小</a:t>
                          </a:r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SINR</a:t>
                          </a:r>
                          <a:r>
                            <a: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的功率分配算法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102647"/>
                      </a:ext>
                    </a:extLst>
                  </a:tr>
                  <a:tr h="3766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108065" r="-375" b="-4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696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211475" r="-375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424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311475" r="-375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2726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411475" r="-375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9991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5" t="-511475" r="-375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2361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47216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计算误差对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性能的影响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419C4F-9D13-4157-A74E-DDB8D078DE22}"/>
              </a:ext>
            </a:extLst>
          </p:cNvPr>
          <p:cNvSpPr txBox="1"/>
          <p:nvPr/>
        </p:nvSpPr>
        <p:spPr>
          <a:xfrm>
            <a:off x="659606" y="841375"/>
            <a:ext cx="10872788" cy="6016625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仿真计算误差对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BER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性能的影响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D922144-A6FD-42C7-BF91-405B2CE3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872807"/>
              </p:ext>
            </p:extLst>
          </p:nvPr>
        </p:nvGraphicFramePr>
        <p:xfrm>
          <a:off x="2035319" y="1875596"/>
          <a:ext cx="8121361" cy="3628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299">
                  <a:extLst>
                    <a:ext uri="{9D8B030D-6E8A-4147-A177-3AD203B41FA5}">
                      <a16:colId xmlns:a16="http://schemas.microsoft.com/office/drawing/2014/main" val="2532834932"/>
                    </a:ext>
                  </a:extLst>
                </a:gridCol>
                <a:gridCol w="4959062">
                  <a:extLst>
                    <a:ext uri="{9D8B030D-6E8A-4147-A177-3AD203B41FA5}">
                      <a16:colId xmlns:a16="http://schemas.microsoft.com/office/drawing/2014/main" val="3853266506"/>
                    </a:ext>
                  </a:extLst>
                </a:gridCol>
              </a:tblGrid>
              <a:tr h="39638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仿真参数设置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985367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调制方式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64QAM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23606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8×64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31578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瑞利信道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296489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8/4/2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96553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功率分配方式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最大化最小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SINR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40257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计算误差方差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99462"/>
                  </a:ext>
                </a:extLst>
              </a:tr>
              <a:tr h="39638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信道实现数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1e5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4216"/>
                  </a:ext>
                </a:extLst>
              </a:tr>
              <a:tr h="341411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性能指标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最小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SINR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891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0377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问题求解（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419C4F-9D13-4157-A74E-DDB8D078DE22}"/>
              </a:ext>
            </a:extLst>
          </p:cNvPr>
          <p:cNvSpPr txBox="1"/>
          <p:nvPr/>
        </p:nvSpPr>
        <p:spPr>
          <a:xfrm>
            <a:off x="659606" y="841375"/>
            <a:ext cx="10872788" cy="6016625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just">
              <a:lnSpc>
                <a:spcPct val="13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6CF2210-D600-4C39-8F90-C563134A7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39" y="1127034"/>
            <a:ext cx="4184685" cy="32029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E75644A-506A-49F2-B950-F36EC856B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22" y="1127034"/>
            <a:ext cx="4184685" cy="32029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CB6E9BE-E808-4AEA-B3E4-8BA9E6C96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034"/>
            <a:ext cx="4184685" cy="320292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4B6AC9B-A55F-4659-9A33-52AE8D75AB3B}"/>
              </a:ext>
            </a:extLst>
          </p:cNvPr>
          <p:cNvSpPr txBox="1"/>
          <p:nvPr/>
        </p:nvSpPr>
        <p:spPr>
          <a:xfrm>
            <a:off x="416954" y="4557859"/>
            <a:ext cx="6752131" cy="8646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无计算误差的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性能好于考虑计算误差好于不考虑计算误差；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高流数情况下，考虑计算误差带来的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性能提高较明显，低流数情况下，考虑计算误差带来的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性能提高不明显。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718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/ZF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BLER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F49877-16F9-4734-9C73-D86257DD9F27}"/>
              </a:ext>
            </a:extLst>
          </p:cNvPr>
          <p:cNvSpPr txBox="1"/>
          <p:nvPr/>
        </p:nvSpPr>
        <p:spPr>
          <a:xfrm>
            <a:off x="7531331" y="1284317"/>
            <a:ext cx="3994265" cy="4817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不同计算精度对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性能几乎没有影响。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不同计算精度对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性能影响明显强于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，尤其是在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计算精度下，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性能严重下降。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存在大量迭代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，迭代会导致误差传播，进而不同计算精度会明显影响其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存在闭式解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，只需要计算一次，无需迭代，因而不同计算精度对其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性能的影响可以忽略。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022A06-15F9-466E-88CB-EAE51E74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" y="1383176"/>
            <a:ext cx="6701642" cy="51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2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不同流数下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BLER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5ADB12-B8FA-497A-9F9F-E56B1AB5BF67}"/>
              </a:ext>
            </a:extLst>
          </p:cNvPr>
          <p:cNvSpPr txBox="1"/>
          <p:nvPr/>
        </p:nvSpPr>
        <p:spPr>
          <a:xfrm>
            <a:off x="1439761" y="5547674"/>
            <a:ext cx="9208781" cy="1354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相比于高流数，低流数下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性能均要更好；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低流数下，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预编码可以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选择较好的信道传输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，因而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性能更好。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ACC540-F1D1-4247-A032-08C54BEEB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83829"/>
            <a:ext cx="5477592" cy="4192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04BE00-C8DC-4F2A-BFA6-CC086593C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6" y="883829"/>
            <a:ext cx="5477592" cy="41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226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计算误差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建模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低精度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SVD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的计算误差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表示为矩阵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，假设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𝐄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中的每个元素均是相互独立的</a:t>
                </a:r>
                <a:r>
                  <a:rPr lang="zh-CN" altLang="en-US" sz="2000" i="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均值为</a:t>
                </a:r>
                <a:r>
                  <a:rPr lang="en-US" altLang="zh-CN" sz="2000" i="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i="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，方差为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i="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复</a:t>
                </a:r>
                <a:r>
                  <a:rPr lang="zh-CN" altLang="en-US" sz="2000" i="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高斯随机噪声</a:t>
                </a:r>
                <a:r>
                  <a:rPr lang="zh-CN" altLang="en-US" sz="20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，那么接收信号可以表示为：</a:t>
                </a:r>
                <a:endParaRPr lang="en-US" altLang="zh-CN" sz="200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𝐆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𝐔</m:t>
                          </m:r>
                          <m:r>
                            <a:rPr lang="el-GR" altLang="zh-CN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𝚺</m:t>
                          </m:r>
                          <m:sSup>
                            <m:sSupPr>
                              <m:ctrl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sup>
                          </m:sSup>
                          <m:d>
                            <m:dPr>
                              <m:ctrlPr>
                                <a:rPr lang="el-GR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𝐕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𝐄</m:t>
                              </m:r>
                            </m:e>
                          </m:d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𝐃</m:t>
                          </m:r>
                          <m:r>
                            <a:rPr lang="en-US" altLang="zh-CN" sz="20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𝐱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p>
                      <m:sSupPr>
                        <m:ctrlPr>
                          <a:rPr lang="el-GR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𝐔</m:t>
                    </m:r>
                    <m:r>
                      <a:rPr lang="el-GR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𝚺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𝐄𝐃</m:t>
                    </m:r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p>
                      <m:sSupPr>
                        <m:ctrlPr>
                          <a:rPr lang="el-GR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p>
                      <m:sSupPr>
                        <m:ctrlPr>
                          <a:rPr lang="el-GR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𝐄𝐃</m:t>
                    </m:r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𝐔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𝐕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分别是信道矩阵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𝐇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的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左右奇异矩阵，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l-GR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diag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表示前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个信道系数，其中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表示流数。</a:t>
                </a:r>
                <a:endParaRPr lang="en-US" altLang="zh-CN" sz="20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l-GR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𝐄</m:t>
                        </m:r>
                      </m:e>
                    </m:d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是发送端的预编码矩阵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diag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,⋯,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</m:sSub>
                          </m:e>
                        </m:rad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表示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功率分配矩阵。</a:t>
                </a:r>
                <a:endParaRPr lang="en-US" altLang="zh-CN" sz="200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表示接收端的均衡矩阵，其中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𝐆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diag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,⋯,</m:t>
                        </m:r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</m:sSub>
                          </m:e>
                        </m:ra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一个</m:t>
                    </m:r>
                    <m:r>
                      <a:rPr lang="zh-CN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复</m:t>
                    </m:r>
                    <m:r>
                      <m:rPr>
                        <m:nor/>
                      </m:rPr>
                      <a: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高斯随机噪声</m:t>
                    </m:r>
                    <m:r>
                      <a:rPr lang="zh-CN" altLang="en-US" sz="2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，满足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zh-CN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𝒞𝒩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0, 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是随机发送符号，满足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𝒞𝒩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0, 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𝐈</m:t>
                        </m:r>
                      </m:e>
                    </m:d>
                    <m:r>
                      <a:rPr lang="zh-CN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000" b="1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0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b="1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𝐄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互不相关。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下面，首先理论分析计算误差对系统性能指标（如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SINR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等）带来的影响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345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计算误差对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MSE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的影响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接收信号的均方误差（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）可以表示为：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𝑀𝑆𝐸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𝔼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𝐲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𝔼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𝐆</m:t>
                            </m:r>
                            <m:sSup>
                              <m:sSupPr>
                                <m:ctrlPr>
                                  <a:rPr lang="el-GR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altLang="zh-CN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𝐃𝐱</m:t>
                            </m:r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𝐆</m:t>
                            </m:r>
                            <m:sSup>
                              <m:sSupPr>
                                <m:ctrlPr>
                                  <a:rPr lang="el-GR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altLang="zh-CN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𝐄𝐃𝐱</m:t>
                            </m:r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𝐆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𝐧</m:t>
                            </m:r>
                            <m:r>
                              <m:rPr>
                                <m:nor/>
                              </m:rPr>
                              <a:rPr lang="en-US" altLang="zh-CN" sz="2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ad>
                          <m:radPr>
                            <m:deg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nary>
                          <m:naryPr>
                            <m:chr m:val="∑"/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对比计算误差为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的情况：</a:t>
                </a:r>
                <a:endParaRPr lang="en-US" altLang="zh-CN" sz="2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𝑀𝑆𝐸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𝔼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𝐲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𝔼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𝐆</m:t>
                            </m:r>
                            <m:sSup>
                              <m:sSupPr>
                                <m:ctrlPr>
                                  <a:rPr lang="el-GR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altLang="zh-CN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𝐃𝐱</m:t>
                            </m:r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𝐆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𝐧</m:t>
                            </m:r>
                            <m:r>
                              <m:rPr>
                                <m:nor/>
                              </m:rPr>
                              <a:rPr lang="en-US" altLang="zh-CN" sz="2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dirty="0"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ad>
                          <m:radPr>
                            <m:degHide m:val="on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e>
                    </m:nary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可见，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计算误差会额外增加接收信号的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（体现在红色标注的项），进而影响系统的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BLER/BER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性能，并且这种影响是负面的。</a:t>
                </a:r>
                <a:endParaRPr lang="en-US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         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6657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计算误差对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的影响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基于上述表达式，第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个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流的信号可以表示为：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1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1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𝐄𝐃</m:t>
                    </m:r>
                    <m:r>
                      <a:rPr lang="en-US" altLang="zh-CN" sz="21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Sup>
                      <m:sSubSup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1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1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endPara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100" dirty="0">
                    <a:cs typeface="Times New Roman" panose="020206030504050203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1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1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𝐄</m:t>
                    </m:r>
                    <m:sSub>
                      <m:sSubPr>
                        <m:ctrlPr>
                          <a:rPr lang="en-US" altLang="zh-CN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1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𝐃</m:t>
                    </m:r>
                    <m:r>
                      <a:rPr lang="en-US" altLang="zh-CN" sz="21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1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1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𝐄</m:t>
                    </m:r>
                    <m:nary>
                      <m:naryPr>
                        <m:chr m:val="∑"/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=1,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𝐈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1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𝐃𝐱</m:t>
                        </m:r>
                      </m:e>
                    </m:nary>
                    <m:r>
                      <a:rPr lang="en-US" altLang="zh-CN" sz="2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1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  <m:r>
                          <a:rPr lang="en-US" altLang="zh-CN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1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endParaRPr lang="en-US" altLang="zh-CN" sz="2100" b="1" i="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100" dirty="0">
                    <a:cs typeface="Times New Roman" panose="020206030504050203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CN" sz="21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sz="21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zh-CN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=1,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1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sup>
                            </m:sSubSup>
                            <m:r>
                              <a:rPr lang="en-US" altLang="zh-CN" sz="21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sSubSup>
                      <m:sSubSupPr>
                        <m:ctrlP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1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en-US" altLang="zh-CN" sz="2100" b="1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endParaRPr lang="en-US" altLang="zh-CN" sz="2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表示只有第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个对角线位置为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，其余位置均为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的方阵。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那么第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个流的信号干扰噪声比（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）可以被表示为：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𝑆𝐼𝑁𝑅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计算误差对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的影响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/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noFill/>
            </p:spPr>
            <p:txBody>
              <a:bodyPr wrap="square" lIns="0" rIns="0">
                <a:no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当不考虑计算误差时（即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），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个流的信噪比（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SNR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）可以被表示为：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比较下面两式的差异：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𝑆𝐼𝑁𝑅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可见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系统的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SINR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性能指标会受到计算误差的影响，这种影响是负面的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，并且对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的影响也会体现到系统的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BLER/BER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性能中。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419C4F-9D13-4157-A74E-DDB8D078D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" y="841375"/>
                <a:ext cx="10872788" cy="6016625"/>
              </a:xfrm>
              <a:prstGeom prst="rect">
                <a:avLst/>
              </a:prstGeom>
              <a:blipFill>
                <a:blip r:embed="rId3"/>
                <a:stretch>
                  <a:fillRect l="-1401" r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947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11838</TotalTime>
  <Words>3120</Words>
  <Application>Microsoft Office PowerPoint</Application>
  <PresentationFormat>宽屏</PresentationFormat>
  <Paragraphs>344</Paragraphs>
  <Slides>38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等线</vt:lpstr>
      <vt:lpstr>等线 Light</vt:lpstr>
      <vt:lpstr>宋体</vt:lpstr>
      <vt:lpstr>微软雅黑</vt:lpstr>
      <vt:lpstr>Arial</vt:lpstr>
      <vt:lpstr>Cambria Math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Meidong Xia</dc:creator>
  <cp:lastModifiedBy>Meidong Xia</cp:lastModifiedBy>
  <cp:revision>285</cp:revision>
  <dcterms:created xsi:type="dcterms:W3CDTF">2023-11-20T11:10:37Z</dcterms:created>
  <dcterms:modified xsi:type="dcterms:W3CDTF">2024-03-05T09:17:16Z</dcterms:modified>
</cp:coreProperties>
</file>